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2889D-D911-4095-9670-7C69C0524D0B}"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18513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2889D-D911-4095-9670-7C69C0524D0B}"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395554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2889D-D911-4095-9670-7C69C0524D0B}"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383306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2889D-D911-4095-9670-7C69C0524D0B}"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1619735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C2889D-D911-4095-9670-7C69C0524D0B}"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202888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2889D-D911-4095-9670-7C69C0524D0B}"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47864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2889D-D911-4095-9670-7C69C0524D0B}"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2551393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2889D-D911-4095-9670-7C69C0524D0B}"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89486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2889D-D911-4095-9670-7C69C0524D0B}"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161998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2889D-D911-4095-9670-7C69C0524D0B}"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3416600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2889D-D911-4095-9670-7C69C0524D0B}"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8F9D9-78C4-49EF-8F80-2126476FF411}" type="slidenum">
              <a:rPr lang="en-US" smtClean="0"/>
              <a:t>‹#›</a:t>
            </a:fld>
            <a:endParaRPr lang="en-US"/>
          </a:p>
        </p:txBody>
      </p:sp>
    </p:spTree>
    <p:extLst>
      <p:ext uri="{BB962C8B-B14F-4D97-AF65-F5344CB8AC3E}">
        <p14:creationId xmlns:p14="http://schemas.microsoft.com/office/powerpoint/2010/main" val="421190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2889D-D911-4095-9670-7C69C0524D0B}"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8F9D9-78C4-49EF-8F80-2126476FF411}" type="slidenum">
              <a:rPr lang="en-US" smtClean="0"/>
              <a:t>‹#›</a:t>
            </a:fld>
            <a:endParaRPr lang="en-US"/>
          </a:p>
        </p:txBody>
      </p:sp>
    </p:spTree>
    <p:extLst>
      <p:ext uri="{BB962C8B-B14F-4D97-AF65-F5344CB8AC3E}">
        <p14:creationId xmlns:p14="http://schemas.microsoft.com/office/powerpoint/2010/main" val="762888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82" y="-23884"/>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American Government and Economic Systems</a:t>
            </a:r>
            <a:endParaRPr lang="en-US" b="1" dirty="0">
              <a:solidFill>
                <a:schemeClr val="bg1"/>
              </a:solidFill>
            </a:endParaRPr>
          </a:p>
        </p:txBody>
      </p:sp>
      <p:pic>
        <p:nvPicPr>
          <p:cNvPr id="1026" name="Picture 2" descr="http://1.bp.blogspot.com/_RwdH5DTKRas/TGptC0bpz8I/AAAAAAAADPs/o1C1XewroF4/s1600/government+stimul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931174"/>
            <a:ext cx="3276600" cy="408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00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This is not a course about . . . </a:t>
            </a:r>
            <a:endParaRPr lang="en-US" b="1" dirty="0">
              <a:solidFill>
                <a:schemeClr val="bg1"/>
              </a:solidFill>
            </a:endParaRPr>
          </a:p>
        </p:txBody>
      </p:sp>
      <p:sp>
        <p:nvSpPr>
          <p:cNvPr id="3" name="TextBox 2"/>
          <p:cNvSpPr txBox="1"/>
          <p:nvPr/>
        </p:nvSpPr>
        <p:spPr>
          <a:xfrm>
            <a:off x="304800" y="773668"/>
            <a:ext cx="8534400" cy="646331"/>
          </a:xfrm>
          <a:prstGeom prst="rect">
            <a:avLst/>
          </a:prstGeom>
          <a:noFill/>
        </p:spPr>
        <p:txBody>
          <a:bodyPr wrap="square" rtlCol="0">
            <a:spAutoFit/>
          </a:bodyPr>
          <a:lstStyle/>
          <a:p>
            <a:r>
              <a:rPr lang="en-US" b="1" dirty="0">
                <a:solidFill>
                  <a:schemeClr val="bg1"/>
                </a:solidFill>
              </a:rPr>
              <a:t>d</a:t>
            </a:r>
            <a:r>
              <a:rPr lang="en-US" b="1" dirty="0" smtClean="0">
                <a:solidFill>
                  <a:schemeClr val="bg1"/>
                </a:solidFill>
              </a:rPr>
              <a:t>ates</a:t>
            </a:r>
            <a:r>
              <a:rPr lang="en-US" b="1" dirty="0" smtClean="0">
                <a:solidFill>
                  <a:schemeClr val="bg1"/>
                </a:solidFill>
              </a:rPr>
              <a:t>, facts, and figures that must be memorized and recited, only to be forgotten 1 day later.</a:t>
            </a:r>
            <a:endParaRPr lang="en-US" b="1" dirty="0">
              <a:solidFill>
                <a:schemeClr val="bg1"/>
              </a:solidFill>
            </a:endParaRPr>
          </a:p>
        </p:txBody>
      </p:sp>
      <p:sp>
        <p:nvSpPr>
          <p:cNvPr id="4" name="TextBox 3"/>
          <p:cNvSpPr txBox="1"/>
          <p:nvPr/>
        </p:nvSpPr>
        <p:spPr>
          <a:xfrm>
            <a:off x="304800" y="1676400"/>
            <a:ext cx="8534400" cy="369332"/>
          </a:xfrm>
          <a:prstGeom prst="rect">
            <a:avLst/>
          </a:prstGeom>
          <a:noFill/>
        </p:spPr>
        <p:txBody>
          <a:bodyPr wrap="square" rtlCol="0">
            <a:spAutoFit/>
          </a:bodyPr>
          <a:lstStyle/>
          <a:p>
            <a:r>
              <a:rPr lang="en-US" b="1" dirty="0">
                <a:solidFill>
                  <a:schemeClr val="bg1"/>
                </a:solidFill>
              </a:rPr>
              <a:t>b</a:t>
            </a:r>
            <a:r>
              <a:rPr lang="en-US" b="1" dirty="0" smtClean="0">
                <a:solidFill>
                  <a:schemeClr val="bg1"/>
                </a:solidFill>
              </a:rPr>
              <a:t>alancing </a:t>
            </a:r>
            <a:r>
              <a:rPr lang="en-US" b="1" dirty="0" smtClean="0">
                <a:solidFill>
                  <a:schemeClr val="bg1"/>
                </a:solidFill>
              </a:rPr>
              <a:t>a checkbook, following stocks, and business management</a:t>
            </a:r>
            <a:r>
              <a:rPr lang="en-US" b="1" dirty="0" smtClean="0">
                <a:solidFill>
                  <a:srgbClr val="FF0000"/>
                </a:solidFill>
              </a:rPr>
              <a:t>.</a:t>
            </a:r>
          </a:p>
        </p:txBody>
      </p:sp>
      <p:sp>
        <p:nvSpPr>
          <p:cNvPr id="5" name="TextBox 4"/>
          <p:cNvSpPr txBox="1"/>
          <p:nvPr/>
        </p:nvSpPr>
        <p:spPr>
          <a:xfrm>
            <a:off x="304800" y="2630269"/>
            <a:ext cx="8534400" cy="923330"/>
          </a:xfrm>
          <a:prstGeom prst="rect">
            <a:avLst/>
          </a:prstGeom>
          <a:noFill/>
        </p:spPr>
        <p:txBody>
          <a:bodyPr wrap="square" rtlCol="0">
            <a:spAutoFit/>
          </a:bodyPr>
          <a:lstStyle/>
          <a:p>
            <a:r>
              <a:rPr lang="en-US" b="1" dirty="0">
                <a:solidFill>
                  <a:schemeClr val="bg1"/>
                </a:solidFill>
              </a:rPr>
              <a:t>l</a:t>
            </a:r>
            <a:r>
              <a:rPr lang="en-US" b="1" dirty="0" smtClean="0">
                <a:solidFill>
                  <a:schemeClr val="bg1"/>
                </a:solidFill>
              </a:rPr>
              <a:t>earning </a:t>
            </a:r>
            <a:r>
              <a:rPr lang="en-US" b="1" dirty="0" smtClean="0">
                <a:solidFill>
                  <a:schemeClr val="bg1"/>
                </a:solidFill>
              </a:rPr>
              <a:t>economics as a  “dismal science” which would include equations, and an abundance of charts and graphs.  There will be some math but this course will not be math driven.</a:t>
            </a:r>
          </a:p>
        </p:txBody>
      </p:sp>
      <p:sp>
        <p:nvSpPr>
          <p:cNvPr id="6" name="TextBox 5"/>
          <p:cNvSpPr txBox="1"/>
          <p:nvPr/>
        </p:nvSpPr>
        <p:spPr>
          <a:xfrm>
            <a:off x="318655" y="3877270"/>
            <a:ext cx="8534400" cy="369332"/>
          </a:xfrm>
          <a:prstGeom prst="rect">
            <a:avLst/>
          </a:prstGeom>
          <a:noFill/>
        </p:spPr>
        <p:txBody>
          <a:bodyPr wrap="square" rtlCol="0">
            <a:spAutoFit/>
          </a:bodyPr>
          <a:lstStyle/>
          <a:p>
            <a:r>
              <a:rPr lang="en-US" b="1" dirty="0">
                <a:solidFill>
                  <a:schemeClr val="bg1"/>
                </a:solidFill>
              </a:rPr>
              <a:t>i</a:t>
            </a:r>
            <a:r>
              <a:rPr lang="en-US" b="1" dirty="0" smtClean="0">
                <a:solidFill>
                  <a:schemeClr val="bg1"/>
                </a:solidFill>
              </a:rPr>
              <a:t>nfluencing </a:t>
            </a:r>
            <a:r>
              <a:rPr lang="en-US" b="1" dirty="0" smtClean="0">
                <a:solidFill>
                  <a:schemeClr val="bg1"/>
                </a:solidFill>
              </a:rPr>
              <a:t>your political views in one way or another</a:t>
            </a:r>
            <a:r>
              <a:rPr lang="en-US" b="1" dirty="0" smtClean="0">
                <a:solidFill>
                  <a:srgbClr val="FF0000"/>
                </a:solidFill>
              </a:rPr>
              <a:t>.</a:t>
            </a:r>
          </a:p>
        </p:txBody>
      </p:sp>
      <p:sp>
        <p:nvSpPr>
          <p:cNvPr id="7" name="TextBox 6"/>
          <p:cNvSpPr txBox="1"/>
          <p:nvPr/>
        </p:nvSpPr>
        <p:spPr>
          <a:xfrm>
            <a:off x="304800" y="4648200"/>
            <a:ext cx="8534400" cy="646331"/>
          </a:xfrm>
          <a:prstGeom prst="rect">
            <a:avLst/>
          </a:prstGeom>
          <a:noFill/>
        </p:spPr>
        <p:txBody>
          <a:bodyPr wrap="square" rtlCol="0">
            <a:spAutoFit/>
          </a:bodyPr>
          <a:lstStyle/>
          <a:p>
            <a:r>
              <a:rPr lang="en-US" b="1" dirty="0">
                <a:solidFill>
                  <a:schemeClr val="bg1"/>
                </a:solidFill>
              </a:rPr>
              <a:t>s</a:t>
            </a:r>
            <a:r>
              <a:rPr lang="en-US" b="1" dirty="0" smtClean="0">
                <a:solidFill>
                  <a:schemeClr val="bg1"/>
                </a:solidFill>
              </a:rPr>
              <a:t>imply </a:t>
            </a:r>
            <a:r>
              <a:rPr lang="en-US" b="1" dirty="0" smtClean="0">
                <a:solidFill>
                  <a:schemeClr val="bg1"/>
                </a:solidFill>
              </a:rPr>
              <a:t>learning an economic unit followed by a unit on government followed by an another unit on economics, and so on and so forth</a:t>
            </a:r>
            <a:r>
              <a:rPr lang="en-US" b="1" dirty="0" smtClean="0">
                <a:solidFill>
                  <a:srgbClr val="FF0000"/>
                </a:solidFill>
              </a:rPr>
              <a:t>.</a:t>
            </a:r>
          </a:p>
        </p:txBody>
      </p:sp>
    </p:spTree>
    <p:extLst>
      <p:ext uri="{BB962C8B-B14F-4D97-AF65-F5344CB8AC3E}">
        <p14:creationId xmlns:p14="http://schemas.microsoft.com/office/powerpoint/2010/main" val="259189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28600"/>
            <a:ext cx="8534400" cy="369332"/>
          </a:xfrm>
          <a:prstGeom prst="rect">
            <a:avLst/>
          </a:prstGeom>
          <a:noFill/>
        </p:spPr>
        <p:txBody>
          <a:bodyPr wrap="square" rtlCol="0">
            <a:spAutoFit/>
          </a:bodyPr>
          <a:lstStyle/>
          <a:p>
            <a:pPr algn="ctr"/>
            <a:r>
              <a:rPr lang="en-US" b="1" dirty="0" smtClean="0">
                <a:solidFill>
                  <a:schemeClr val="bg1"/>
                </a:solidFill>
              </a:rPr>
              <a:t>So, what is this course about?</a:t>
            </a:r>
            <a:endParaRPr lang="en-US" b="1" dirty="0">
              <a:solidFill>
                <a:schemeClr val="bg1"/>
              </a:solidFill>
            </a:endParaRPr>
          </a:p>
        </p:txBody>
      </p:sp>
      <p:sp>
        <p:nvSpPr>
          <p:cNvPr id="5" name="TextBox 4"/>
          <p:cNvSpPr txBox="1"/>
          <p:nvPr/>
        </p:nvSpPr>
        <p:spPr>
          <a:xfrm>
            <a:off x="381000" y="685800"/>
            <a:ext cx="8458200" cy="3693319"/>
          </a:xfrm>
          <a:prstGeom prst="rect">
            <a:avLst/>
          </a:prstGeom>
          <a:noFill/>
        </p:spPr>
        <p:txBody>
          <a:bodyPr wrap="square" rtlCol="0">
            <a:spAutoFit/>
          </a:bodyPr>
          <a:lstStyle/>
          <a:p>
            <a:r>
              <a:rPr lang="en-US" b="1" dirty="0" smtClean="0">
                <a:solidFill>
                  <a:schemeClr val="bg1"/>
                </a:solidFill>
              </a:rPr>
              <a:t>The goal is to learn both economics and politics in a manner that combines both courses.  It is the desire of the teacher that students apply their understanding of economics to politics and their knowledge of our governmental system to the economy</a:t>
            </a:r>
            <a:r>
              <a:rPr lang="en-US" b="1" dirty="0" smtClean="0">
                <a:solidFill>
                  <a:schemeClr val="bg1"/>
                </a:solidFill>
              </a:rPr>
              <a:t>.</a:t>
            </a:r>
          </a:p>
          <a:p>
            <a:endParaRPr lang="en-US" b="1" dirty="0">
              <a:solidFill>
                <a:schemeClr val="bg1"/>
              </a:solidFill>
            </a:endParaRPr>
          </a:p>
          <a:p>
            <a:endParaRPr lang="en-US" b="1" dirty="0" smtClean="0">
              <a:solidFill>
                <a:schemeClr val="bg1"/>
              </a:solidFill>
            </a:endParaRPr>
          </a:p>
          <a:p>
            <a:r>
              <a:rPr lang="en-US" b="1" dirty="0" smtClean="0">
                <a:solidFill>
                  <a:schemeClr val="bg1"/>
                </a:solidFill>
              </a:rPr>
              <a:t>This course is about people.</a:t>
            </a:r>
          </a:p>
          <a:p>
            <a:endParaRPr lang="en-US" b="1" dirty="0">
              <a:solidFill>
                <a:schemeClr val="bg1"/>
              </a:solidFill>
            </a:endParaRPr>
          </a:p>
          <a:p>
            <a:r>
              <a:rPr lang="en-US" b="1" dirty="0" smtClean="0">
                <a:solidFill>
                  <a:schemeClr val="bg1"/>
                </a:solidFill>
              </a:rPr>
              <a:t>We will look at people as individual decision makers and investigate how individuals form a society.</a:t>
            </a:r>
          </a:p>
          <a:p>
            <a:endParaRPr lang="en-US" b="1" dirty="0">
              <a:solidFill>
                <a:schemeClr val="bg1"/>
              </a:solidFill>
            </a:endParaRPr>
          </a:p>
          <a:p>
            <a:endParaRPr lang="en-US" b="1" dirty="0" smtClean="0">
              <a:solidFill>
                <a:schemeClr val="bg1"/>
              </a:solidFill>
            </a:endParaRPr>
          </a:p>
          <a:p>
            <a:endParaRPr lang="en-US" b="1" dirty="0">
              <a:solidFill>
                <a:schemeClr val="bg1"/>
              </a:solidFill>
            </a:endParaRPr>
          </a:p>
          <a:p>
            <a:endParaRPr lang="en-US" b="1" dirty="0" smtClean="0">
              <a:solidFill>
                <a:schemeClr val="bg1"/>
              </a:solidFill>
            </a:endParaRPr>
          </a:p>
        </p:txBody>
      </p:sp>
    </p:spTree>
    <p:extLst>
      <p:ext uri="{BB962C8B-B14F-4D97-AF65-F5344CB8AC3E}">
        <p14:creationId xmlns:p14="http://schemas.microsoft.com/office/powerpoint/2010/main" val="282620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This course is </a:t>
            </a:r>
            <a:r>
              <a:rPr lang="en-US" b="1" dirty="0" smtClean="0">
                <a:solidFill>
                  <a:schemeClr val="bg1"/>
                </a:solidFill>
              </a:rPr>
              <a:t>also about </a:t>
            </a:r>
            <a:r>
              <a:rPr lang="en-US" b="1" dirty="0" smtClean="0">
                <a:solidFill>
                  <a:schemeClr val="bg1"/>
                </a:solidFill>
              </a:rPr>
              <a:t>. . . </a:t>
            </a:r>
            <a:endParaRPr lang="en-US" b="1" dirty="0">
              <a:solidFill>
                <a:schemeClr val="bg1"/>
              </a:solidFill>
            </a:endParaRPr>
          </a:p>
        </p:txBody>
      </p:sp>
      <p:sp>
        <p:nvSpPr>
          <p:cNvPr id="3" name="TextBox 2"/>
          <p:cNvSpPr txBox="1"/>
          <p:nvPr/>
        </p:nvSpPr>
        <p:spPr>
          <a:xfrm>
            <a:off x="304800" y="773668"/>
            <a:ext cx="8534400" cy="369332"/>
          </a:xfrm>
          <a:prstGeom prst="rect">
            <a:avLst/>
          </a:prstGeom>
          <a:noFill/>
        </p:spPr>
        <p:txBody>
          <a:bodyPr wrap="square" rtlCol="0">
            <a:spAutoFit/>
          </a:bodyPr>
          <a:lstStyle/>
          <a:p>
            <a:r>
              <a:rPr lang="en-US" b="1" dirty="0">
                <a:solidFill>
                  <a:schemeClr val="bg1"/>
                </a:solidFill>
              </a:rPr>
              <a:t>l</a:t>
            </a:r>
            <a:r>
              <a:rPr lang="en-US" b="1" dirty="0" smtClean="0">
                <a:solidFill>
                  <a:schemeClr val="bg1"/>
                </a:solidFill>
              </a:rPr>
              <a:t>earning </a:t>
            </a:r>
            <a:r>
              <a:rPr lang="en-US" b="1" dirty="0" smtClean="0">
                <a:solidFill>
                  <a:schemeClr val="bg1"/>
                </a:solidFill>
              </a:rPr>
              <a:t>how to collect information and making our own interpretations.</a:t>
            </a:r>
            <a:endParaRPr lang="en-US" b="1" dirty="0">
              <a:solidFill>
                <a:schemeClr val="bg1"/>
              </a:solidFill>
            </a:endParaRPr>
          </a:p>
        </p:txBody>
      </p:sp>
      <p:sp>
        <p:nvSpPr>
          <p:cNvPr id="4" name="TextBox 3"/>
          <p:cNvSpPr txBox="1"/>
          <p:nvPr/>
        </p:nvSpPr>
        <p:spPr>
          <a:xfrm>
            <a:off x="304800" y="1676400"/>
            <a:ext cx="8534400" cy="646331"/>
          </a:xfrm>
          <a:prstGeom prst="rect">
            <a:avLst/>
          </a:prstGeom>
          <a:noFill/>
        </p:spPr>
        <p:txBody>
          <a:bodyPr wrap="square" rtlCol="0">
            <a:spAutoFit/>
          </a:bodyPr>
          <a:lstStyle/>
          <a:p>
            <a:r>
              <a:rPr lang="en-US" b="1" dirty="0">
                <a:solidFill>
                  <a:schemeClr val="bg1"/>
                </a:solidFill>
              </a:rPr>
              <a:t>l</a:t>
            </a:r>
            <a:r>
              <a:rPr lang="en-US" b="1" dirty="0" smtClean="0">
                <a:solidFill>
                  <a:schemeClr val="bg1"/>
                </a:solidFill>
              </a:rPr>
              <a:t>ooking at individual </a:t>
            </a:r>
            <a:r>
              <a:rPr lang="en-US" b="1" dirty="0" smtClean="0">
                <a:solidFill>
                  <a:schemeClr val="bg1"/>
                </a:solidFill>
              </a:rPr>
              <a:t>decisions and attempting to understand why people </a:t>
            </a:r>
            <a:r>
              <a:rPr lang="en-US" b="1" dirty="0" smtClean="0">
                <a:solidFill>
                  <a:schemeClr val="bg1"/>
                </a:solidFill>
              </a:rPr>
              <a:t>act a certain way.</a:t>
            </a:r>
          </a:p>
        </p:txBody>
      </p:sp>
      <p:sp>
        <p:nvSpPr>
          <p:cNvPr id="5" name="TextBox 4"/>
          <p:cNvSpPr txBox="1"/>
          <p:nvPr/>
        </p:nvSpPr>
        <p:spPr>
          <a:xfrm>
            <a:off x="304800" y="2630269"/>
            <a:ext cx="8534400" cy="369332"/>
          </a:xfrm>
          <a:prstGeom prst="rect">
            <a:avLst/>
          </a:prstGeom>
          <a:noFill/>
        </p:spPr>
        <p:txBody>
          <a:bodyPr wrap="square" rtlCol="0">
            <a:spAutoFit/>
          </a:bodyPr>
          <a:lstStyle/>
          <a:p>
            <a:r>
              <a:rPr lang="en-US" b="1" dirty="0">
                <a:solidFill>
                  <a:schemeClr val="bg1"/>
                </a:solidFill>
              </a:rPr>
              <a:t>l</a:t>
            </a:r>
            <a:r>
              <a:rPr lang="en-US" b="1" dirty="0" smtClean="0">
                <a:solidFill>
                  <a:schemeClr val="bg1"/>
                </a:solidFill>
              </a:rPr>
              <a:t>earning </a:t>
            </a:r>
            <a:r>
              <a:rPr lang="en-US" b="1" dirty="0" smtClean="0">
                <a:solidFill>
                  <a:schemeClr val="bg1"/>
                </a:solidFill>
              </a:rPr>
              <a:t>economics in a manner that is entertaining and enlightening.</a:t>
            </a:r>
          </a:p>
        </p:txBody>
      </p:sp>
      <p:sp>
        <p:nvSpPr>
          <p:cNvPr id="6" name="TextBox 5"/>
          <p:cNvSpPr txBox="1"/>
          <p:nvPr/>
        </p:nvSpPr>
        <p:spPr>
          <a:xfrm>
            <a:off x="304800" y="3352800"/>
            <a:ext cx="8534400" cy="369332"/>
          </a:xfrm>
          <a:prstGeom prst="rect">
            <a:avLst/>
          </a:prstGeom>
          <a:noFill/>
        </p:spPr>
        <p:txBody>
          <a:bodyPr wrap="square" rtlCol="0">
            <a:spAutoFit/>
          </a:bodyPr>
          <a:lstStyle/>
          <a:p>
            <a:r>
              <a:rPr lang="en-US" b="1" dirty="0">
                <a:solidFill>
                  <a:schemeClr val="bg1"/>
                </a:solidFill>
              </a:rPr>
              <a:t>i</a:t>
            </a:r>
            <a:r>
              <a:rPr lang="en-US" b="1" dirty="0" smtClean="0">
                <a:solidFill>
                  <a:schemeClr val="bg1"/>
                </a:solidFill>
              </a:rPr>
              <a:t>nfluencing </a:t>
            </a:r>
            <a:r>
              <a:rPr lang="en-US" b="1" dirty="0" smtClean="0">
                <a:solidFill>
                  <a:schemeClr val="bg1"/>
                </a:solidFill>
              </a:rPr>
              <a:t>you to become an active decision maker.</a:t>
            </a:r>
          </a:p>
        </p:txBody>
      </p:sp>
      <p:sp>
        <p:nvSpPr>
          <p:cNvPr id="7" name="TextBox 6"/>
          <p:cNvSpPr txBox="1"/>
          <p:nvPr/>
        </p:nvSpPr>
        <p:spPr>
          <a:xfrm>
            <a:off x="304800" y="4038600"/>
            <a:ext cx="8534400" cy="646331"/>
          </a:xfrm>
          <a:prstGeom prst="rect">
            <a:avLst/>
          </a:prstGeom>
          <a:noFill/>
        </p:spPr>
        <p:txBody>
          <a:bodyPr wrap="square" rtlCol="0">
            <a:spAutoFit/>
          </a:bodyPr>
          <a:lstStyle/>
          <a:p>
            <a:r>
              <a:rPr lang="en-US" b="1" dirty="0">
                <a:solidFill>
                  <a:schemeClr val="bg1"/>
                </a:solidFill>
              </a:rPr>
              <a:t>b</a:t>
            </a:r>
            <a:r>
              <a:rPr lang="en-US" b="1" dirty="0" smtClean="0">
                <a:solidFill>
                  <a:schemeClr val="bg1"/>
                </a:solidFill>
              </a:rPr>
              <a:t>lending </a:t>
            </a:r>
            <a:r>
              <a:rPr lang="en-US" b="1" dirty="0" smtClean="0">
                <a:solidFill>
                  <a:schemeClr val="bg1"/>
                </a:solidFill>
              </a:rPr>
              <a:t>both courses together in a manner that allows you to understand the world around and yourself.</a:t>
            </a:r>
          </a:p>
        </p:txBody>
      </p:sp>
      <p:sp>
        <p:nvSpPr>
          <p:cNvPr id="9" name="TextBox 8"/>
          <p:cNvSpPr txBox="1"/>
          <p:nvPr/>
        </p:nvSpPr>
        <p:spPr>
          <a:xfrm>
            <a:off x="304800" y="5068669"/>
            <a:ext cx="8534400" cy="646331"/>
          </a:xfrm>
          <a:prstGeom prst="rect">
            <a:avLst/>
          </a:prstGeom>
          <a:noFill/>
        </p:spPr>
        <p:txBody>
          <a:bodyPr wrap="square" rtlCol="0">
            <a:spAutoFit/>
          </a:bodyPr>
          <a:lstStyle/>
          <a:p>
            <a:r>
              <a:rPr lang="en-US" b="1" dirty="0">
                <a:solidFill>
                  <a:schemeClr val="bg1"/>
                </a:solidFill>
              </a:rPr>
              <a:t>i</a:t>
            </a:r>
            <a:r>
              <a:rPr lang="en-US" b="1" dirty="0" smtClean="0">
                <a:solidFill>
                  <a:schemeClr val="bg1"/>
                </a:solidFill>
              </a:rPr>
              <a:t>ntegrating </a:t>
            </a:r>
            <a:r>
              <a:rPr lang="en-US" b="1" dirty="0" smtClean="0">
                <a:solidFill>
                  <a:schemeClr val="bg1"/>
                </a:solidFill>
              </a:rPr>
              <a:t>other subjects including game theory, physics, biology, ecology, math, statistics, history, etc. </a:t>
            </a:r>
          </a:p>
        </p:txBody>
      </p:sp>
    </p:spTree>
    <p:extLst>
      <p:ext uri="{BB962C8B-B14F-4D97-AF65-F5344CB8AC3E}">
        <p14:creationId xmlns:p14="http://schemas.microsoft.com/office/powerpoint/2010/main" val="2610472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The Key Understandings of the Course.</a:t>
            </a:r>
            <a:r>
              <a:rPr lang="en-US" b="1" dirty="0" smtClean="0">
                <a:solidFill>
                  <a:schemeClr val="bg1"/>
                </a:solidFill>
              </a:rPr>
              <a:t> </a:t>
            </a:r>
            <a:endParaRPr lang="en-US" b="1" dirty="0">
              <a:solidFill>
                <a:schemeClr val="bg1"/>
              </a:solidFill>
            </a:endParaRPr>
          </a:p>
        </p:txBody>
      </p:sp>
      <p:sp>
        <p:nvSpPr>
          <p:cNvPr id="10" name="TextBox 9"/>
          <p:cNvSpPr txBox="1"/>
          <p:nvPr/>
        </p:nvSpPr>
        <p:spPr>
          <a:xfrm>
            <a:off x="304800" y="609600"/>
            <a:ext cx="8534400" cy="369332"/>
          </a:xfrm>
          <a:prstGeom prst="rect">
            <a:avLst/>
          </a:prstGeom>
          <a:noFill/>
        </p:spPr>
        <p:txBody>
          <a:bodyPr wrap="square" rtlCol="0">
            <a:spAutoFit/>
          </a:bodyPr>
          <a:lstStyle/>
          <a:p>
            <a:r>
              <a:rPr lang="en-US" b="1" dirty="0" smtClean="0">
                <a:solidFill>
                  <a:schemeClr val="bg1"/>
                </a:solidFill>
              </a:rPr>
              <a:t>As this course progresses students should be able to confidently state the following.</a:t>
            </a:r>
          </a:p>
        </p:txBody>
      </p:sp>
      <p:sp>
        <p:nvSpPr>
          <p:cNvPr id="11" name="TextBox 10"/>
          <p:cNvSpPr txBox="1"/>
          <p:nvPr/>
        </p:nvSpPr>
        <p:spPr>
          <a:xfrm>
            <a:off x="304800" y="1066800"/>
            <a:ext cx="8534400" cy="369332"/>
          </a:xfrm>
          <a:prstGeom prst="rect">
            <a:avLst/>
          </a:prstGeom>
          <a:noFill/>
        </p:spPr>
        <p:txBody>
          <a:bodyPr wrap="square" rtlCol="0">
            <a:spAutoFit/>
          </a:bodyPr>
          <a:lstStyle/>
          <a:p>
            <a:r>
              <a:rPr lang="en-US" b="1" dirty="0" smtClean="0">
                <a:solidFill>
                  <a:schemeClr val="bg1"/>
                </a:solidFill>
              </a:rPr>
              <a:t>I understand that . . . </a:t>
            </a:r>
          </a:p>
        </p:txBody>
      </p:sp>
      <p:sp>
        <p:nvSpPr>
          <p:cNvPr id="12" name="TextBox 11"/>
          <p:cNvSpPr txBox="1"/>
          <p:nvPr/>
        </p:nvSpPr>
        <p:spPr>
          <a:xfrm>
            <a:off x="304800" y="1524000"/>
            <a:ext cx="8534400" cy="646331"/>
          </a:xfrm>
          <a:prstGeom prst="rect">
            <a:avLst/>
          </a:prstGeom>
          <a:noFill/>
        </p:spPr>
        <p:txBody>
          <a:bodyPr wrap="square" rtlCol="0">
            <a:spAutoFit/>
          </a:bodyPr>
          <a:lstStyle/>
          <a:p>
            <a:r>
              <a:rPr lang="en-US" b="1" dirty="0" smtClean="0">
                <a:solidFill>
                  <a:schemeClr val="bg1"/>
                </a:solidFill>
                <a:cs typeface="Andalus" pitchFamily="18" charset="-78"/>
              </a:rPr>
              <a:t>individuals </a:t>
            </a:r>
            <a:r>
              <a:rPr lang="en-US" b="1" dirty="0">
                <a:solidFill>
                  <a:schemeClr val="bg1"/>
                </a:solidFill>
                <a:cs typeface="Andalus" pitchFamily="18" charset="-78"/>
              </a:rPr>
              <a:t>have self-worth and natural rights.</a:t>
            </a:r>
          </a:p>
          <a:p>
            <a:endParaRPr lang="en-US" b="1" dirty="0" smtClean="0">
              <a:solidFill>
                <a:schemeClr val="bg1"/>
              </a:solidFill>
            </a:endParaRPr>
          </a:p>
        </p:txBody>
      </p:sp>
      <p:sp>
        <p:nvSpPr>
          <p:cNvPr id="13" name="TextBox 12"/>
          <p:cNvSpPr txBox="1"/>
          <p:nvPr/>
        </p:nvSpPr>
        <p:spPr>
          <a:xfrm>
            <a:off x="304800" y="2057400"/>
            <a:ext cx="8534400" cy="646331"/>
          </a:xfrm>
          <a:prstGeom prst="rect">
            <a:avLst/>
          </a:prstGeom>
          <a:noFill/>
        </p:spPr>
        <p:txBody>
          <a:bodyPr wrap="square" rtlCol="0">
            <a:spAutoFit/>
          </a:bodyPr>
          <a:lstStyle/>
          <a:p>
            <a:r>
              <a:rPr lang="en-US" b="1" dirty="0" smtClean="0">
                <a:solidFill>
                  <a:schemeClr val="bg1"/>
                </a:solidFill>
                <a:cs typeface="Andalus" pitchFamily="18" charset="-78"/>
              </a:rPr>
              <a:t>the individual </a:t>
            </a:r>
            <a:r>
              <a:rPr lang="en-US" b="1" dirty="0">
                <a:solidFill>
                  <a:schemeClr val="bg1"/>
                </a:solidFill>
                <a:cs typeface="Andalus" pitchFamily="18" charset="-78"/>
              </a:rPr>
              <a:t>is the basic unit of decision-making whether it is economic, social, or political</a:t>
            </a:r>
            <a:r>
              <a:rPr lang="en-US" b="1" dirty="0" smtClean="0">
                <a:solidFill>
                  <a:schemeClr val="bg1"/>
                </a:solidFill>
                <a:cs typeface="Andalus" pitchFamily="18" charset="-78"/>
              </a:rPr>
              <a:t>.</a:t>
            </a:r>
            <a:endParaRPr lang="en-US" b="1" dirty="0">
              <a:solidFill>
                <a:schemeClr val="bg1"/>
              </a:solidFill>
              <a:cs typeface="Andalus" pitchFamily="18" charset="-78"/>
            </a:endParaRPr>
          </a:p>
        </p:txBody>
      </p:sp>
      <p:sp>
        <p:nvSpPr>
          <p:cNvPr id="14" name="TextBox 13"/>
          <p:cNvSpPr txBox="1"/>
          <p:nvPr/>
        </p:nvSpPr>
        <p:spPr>
          <a:xfrm>
            <a:off x="304800" y="3544669"/>
            <a:ext cx="8534400" cy="369332"/>
          </a:xfrm>
          <a:prstGeom prst="rect">
            <a:avLst/>
          </a:prstGeom>
          <a:noFill/>
        </p:spPr>
        <p:txBody>
          <a:bodyPr wrap="square" rtlCol="0">
            <a:spAutoFit/>
          </a:bodyPr>
          <a:lstStyle/>
          <a:p>
            <a:endParaRPr lang="en-US" b="1" dirty="0">
              <a:solidFill>
                <a:schemeClr val="bg1"/>
              </a:solidFill>
              <a:cs typeface="Andalus" pitchFamily="18" charset="-78"/>
            </a:endParaRPr>
          </a:p>
        </p:txBody>
      </p:sp>
      <p:sp>
        <p:nvSpPr>
          <p:cNvPr id="15" name="TextBox 14"/>
          <p:cNvSpPr txBox="1"/>
          <p:nvPr/>
        </p:nvSpPr>
        <p:spPr>
          <a:xfrm>
            <a:off x="304800" y="2819400"/>
            <a:ext cx="8534400" cy="646331"/>
          </a:xfrm>
          <a:prstGeom prst="rect">
            <a:avLst/>
          </a:prstGeom>
          <a:noFill/>
        </p:spPr>
        <p:txBody>
          <a:bodyPr wrap="square" rtlCol="0">
            <a:spAutoFit/>
          </a:bodyPr>
          <a:lstStyle/>
          <a:p>
            <a:r>
              <a:rPr lang="en-US" b="1" dirty="0" smtClean="0">
                <a:solidFill>
                  <a:schemeClr val="bg1"/>
                </a:solidFill>
                <a:cs typeface="Andalus" pitchFamily="18" charset="-78"/>
              </a:rPr>
              <a:t>individual </a:t>
            </a:r>
            <a:r>
              <a:rPr lang="en-US" b="1" dirty="0">
                <a:solidFill>
                  <a:schemeClr val="bg1"/>
                </a:solidFill>
                <a:cs typeface="Andalus" pitchFamily="18" charset="-78"/>
              </a:rPr>
              <a:t>decision making involves making trade-offs, thinking on the margin, and responding to incentives</a:t>
            </a:r>
            <a:r>
              <a:rPr lang="en-US" b="1" dirty="0" smtClean="0">
                <a:solidFill>
                  <a:schemeClr val="bg1"/>
                </a:solidFill>
                <a:cs typeface="Andalus" pitchFamily="18" charset="-78"/>
              </a:rPr>
              <a:t>.</a:t>
            </a:r>
            <a:endParaRPr lang="en-US" b="1" dirty="0">
              <a:solidFill>
                <a:schemeClr val="bg1"/>
              </a:solidFill>
              <a:cs typeface="Andalus" pitchFamily="18" charset="-78"/>
            </a:endParaRPr>
          </a:p>
        </p:txBody>
      </p:sp>
      <p:sp>
        <p:nvSpPr>
          <p:cNvPr id="16" name="TextBox 15"/>
          <p:cNvSpPr txBox="1"/>
          <p:nvPr/>
        </p:nvSpPr>
        <p:spPr>
          <a:xfrm>
            <a:off x="304800" y="3657600"/>
            <a:ext cx="8534400" cy="646331"/>
          </a:xfrm>
          <a:prstGeom prst="rect">
            <a:avLst/>
          </a:prstGeom>
          <a:noFill/>
        </p:spPr>
        <p:txBody>
          <a:bodyPr wrap="square" rtlCol="0">
            <a:spAutoFit/>
          </a:bodyPr>
          <a:lstStyle/>
          <a:p>
            <a:r>
              <a:rPr lang="en-US" b="1" dirty="0" smtClean="0">
                <a:solidFill>
                  <a:schemeClr val="bg1"/>
                </a:solidFill>
                <a:cs typeface="Andalus" pitchFamily="18" charset="-78"/>
              </a:rPr>
              <a:t>voluntarily </a:t>
            </a:r>
            <a:r>
              <a:rPr lang="en-US" b="1" dirty="0">
                <a:solidFill>
                  <a:schemeClr val="bg1"/>
                </a:solidFill>
                <a:cs typeface="Andalus" pitchFamily="18" charset="-78"/>
              </a:rPr>
              <a:t>exchanges are made between individuals because they believe that they will be mutually benefited</a:t>
            </a:r>
            <a:r>
              <a:rPr lang="en-US" b="1" dirty="0" smtClean="0">
                <a:solidFill>
                  <a:schemeClr val="bg1"/>
                </a:solidFill>
                <a:cs typeface="Andalus" pitchFamily="18" charset="-78"/>
              </a:rPr>
              <a:t>.</a:t>
            </a:r>
            <a:endParaRPr lang="en-US" b="1" dirty="0">
              <a:solidFill>
                <a:schemeClr val="bg1"/>
              </a:solidFill>
              <a:cs typeface="Andalus" pitchFamily="18" charset="-78"/>
            </a:endParaRPr>
          </a:p>
        </p:txBody>
      </p:sp>
      <p:sp>
        <p:nvSpPr>
          <p:cNvPr id="17" name="TextBox 16"/>
          <p:cNvSpPr txBox="1"/>
          <p:nvPr/>
        </p:nvSpPr>
        <p:spPr>
          <a:xfrm>
            <a:off x="304800" y="4535269"/>
            <a:ext cx="8534400" cy="369332"/>
          </a:xfrm>
          <a:prstGeom prst="rect">
            <a:avLst/>
          </a:prstGeom>
          <a:noFill/>
        </p:spPr>
        <p:txBody>
          <a:bodyPr wrap="square" rtlCol="0">
            <a:spAutoFit/>
          </a:bodyPr>
          <a:lstStyle/>
          <a:p>
            <a:r>
              <a:rPr lang="en-US" b="1" dirty="0" smtClean="0">
                <a:solidFill>
                  <a:schemeClr val="bg1"/>
                </a:solidFill>
                <a:cs typeface="Andalus" pitchFamily="18" charset="-78"/>
              </a:rPr>
              <a:t>decisions </a:t>
            </a:r>
            <a:r>
              <a:rPr lang="en-US" b="1" dirty="0">
                <a:solidFill>
                  <a:schemeClr val="bg1"/>
                </a:solidFill>
                <a:cs typeface="Andalus" pitchFamily="18" charset="-78"/>
              </a:rPr>
              <a:t>will result in both private and social impacts</a:t>
            </a:r>
            <a:r>
              <a:rPr lang="en-US" b="1" dirty="0" smtClean="0">
                <a:solidFill>
                  <a:schemeClr val="bg1"/>
                </a:solidFill>
                <a:cs typeface="Andalus" pitchFamily="18" charset="-78"/>
              </a:rPr>
              <a:t>.</a:t>
            </a:r>
            <a:endParaRPr lang="en-US" b="1" dirty="0">
              <a:solidFill>
                <a:schemeClr val="bg1"/>
              </a:solidFill>
              <a:cs typeface="Andalus" pitchFamily="18" charset="-78"/>
            </a:endParaRPr>
          </a:p>
        </p:txBody>
      </p:sp>
      <p:sp>
        <p:nvSpPr>
          <p:cNvPr id="18" name="TextBox 17"/>
          <p:cNvSpPr txBox="1"/>
          <p:nvPr/>
        </p:nvSpPr>
        <p:spPr>
          <a:xfrm>
            <a:off x="304800" y="5117068"/>
            <a:ext cx="8534400" cy="646331"/>
          </a:xfrm>
          <a:prstGeom prst="rect">
            <a:avLst/>
          </a:prstGeom>
          <a:noFill/>
        </p:spPr>
        <p:txBody>
          <a:bodyPr wrap="square" rtlCol="0">
            <a:spAutoFit/>
          </a:bodyPr>
          <a:lstStyle/>
          <a:p>
            <a:r>
              <a:rPr lang="en-US" b="1" dirty="0" smtClean="0">
                <a:solidFill>
                  <a:schemeClr val="bg1"/>
                </a:solidFill>
                <a:cs typeface="Andalus" pitchFamily="18" charset="-78"/>
              </a:rPr>
              <a:t>the manner in which individuals form collective decisions defines the economic and political systems.</a:t>
            </a:r>
            <a:endParaRPr lang="en-US" b="1" dirty="0">
              <a:solidFill>
                <a:schemeClr val="bg1"/>
              </a:solidFill>
              <a:cs typeface="Andalus" pitchFamily="18" charset="-78"/>
            </a:endParaRPr>
          </a:p>
        </p:txBody>
      </p:sp>
      <p:sp>
        <p:nvSpPr>
          <p:cNvPr id="19" name="TextBox 18"/>
          <p:cNvSpPr txBox="1"/>
          <p:nvPr/>
        </p:nvSpPr>
        <p:spPr>
          <a:xfrm>
            <a:off x="304800" y="5830669"/>
            <a:ext cx="8534400" cy="646331"/>
          </a:xfrm>
          <a:prstGeom prst="rect">
            <a:avLst/>
          </a:prstGeom>
          <a:noFill/>
        </p:spPr>
        <p:txBody>
          <a:bodyPr wrap="square" rtlCol="0">
            <a:spAutoFit/>
          </a:bodyPr>
          <a:lstStyle/>
          <a:p>
            <a:r>
              <a:rPr lang="en-US" b="1" dirty="0" smtClean="0">
                <a:solidFill>
                  <a:schemeClr val="bg1"/>
                </a:solidFill>
                <a:cs typeface="Andalus" pitchFamily="18" charset="-78"/>
              </a:rPr>
              <a:t>collective </a:t>
            </a:r>
            <a:r>
              <a:rPr lang="en-US" b="1" dirty="0">
                <a:solidFill>
                  <a:schemeClr val="bg1"/>
                </a:solidFill>
                <a:cs typeface="Andalus" pitchFamily="18" charset="-78"/>
              </a:rPr>
              <a:t>decisions are restricted by the same parameters that apply to individual decisions</a:t>
            </a:r>
            <a:r>
              <a:rPr lang="en-US" b="1" dirty="0" smtClean="0">
                <a:solidFill>
                  <a:schemeClr val="bg1"/>
                </a:solidFill>
                <a:cs typeface="Andalus" pitchFamily="18" charset="-78"/>
              </a:rPr>
              <a:t>.</a:t>
            </a:r>
            <a:endParaRPr lang="en-US" b="1" dirty="0">
              <a:solidFill>
                <a:schemeClr val="bg1"/>
              </a:solidFill>
              <a:cs typeface="Andalus" pitchFamily="18" charset="-78"/>
            </a:endParaRPr>
          </a:p>
        </p:txBody>
      </p:sp>
    </p:spTree>
    <p:extLst>
      <p:ext uri="{BB962C8B-B14F-4D97-AF65-F5344CB8AC3E}">
        <p14:creationId xmlns:p14="http://schemas.microsoft.com/office/powerpoint/2010/main" val="86306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2" grpId="0"/>
      <p:bldP spid="13" grpId="0"/>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How will we learn this material?</a:t>
            </a:r>
            <a:endParaRPr lang="en-US" b="1" dirty="0">
              <a:solidFill>
                <a:schemeClr val="bg1"/>
              </a:solidFill>
            </a:endParaRPr>
          </a:p>
        </p:txBody>
      </p:sp>
      <p:sp>
        <p:nvSpPr>
          <p:cNvPr id="14" name="TextBox 13"/>
          <p:cNvSpPr txBox="1"/>
          <p:nvPr/>
        </p:nvSpPr>
        <p:spPr>
          <a:xfrm>
            <a:off x="304800" y="3544669"/>
            <a:ext cx="8534400" cy="369332"/>
          </a:xfrm>
          <a:prstGeom prst="rect">
            <a:avLst/>
          </a:prstGeom>
          <a:noFill/>
        </p:spPr>
        <p:txBody>
          <a:bodyPr wrap="square" rtlCol="0">
            <a:spAutoFit/>
          </a:bodyPr>
          <a:lstStyle/>
          <a:p>
            <a:endParaRPr lang="en-US" b="1" dirty="0">
              <a:solidFill>
                <a:schemeClr val="bg1"/>
              </a:solidFill>
              <a:cs typeface="Andalus" pitchFamily="18" charset="-78"/>
            </a:endParaRPr>
          </a:p>
        </p:txBody>
      </p:sp>
      <p:sp>
        <p:nvSpPr>
          <p:cNvPr id="20" name="TextBox 19"/>
          <p:cNvSpPr txBox="1"/>
          <p:nvPr/>
        </p:nvSpPr>
        <p:spPr>
          <a:xfrm>
            <a:off x="304800" y="849868"/>
            <a:ext cx="8534400" cy="369332"/>
          </a:xfrm>
          <a:prstGeom prst="rect">
            <a:avLst/>
          </a:prstGeom>
          <a:noFill/>
        </p:spPr>
        <p:txBody>
          <a:bodyPr wrap="square" rtlCol="0">
            <a:spAutoFit/>
          </a:bodyPr>
          <a:lstStyle/>
          <a:p>
            <a:r>
              <a:rPr lang="en-US" b="1" dirty="0" smtClean="0">
                <a:solidFill>
                  <a:schemeClr val="bg1"/>
                </a:solidFill>
              </a:rPr>
              <a:t>The teacher will assist and facilitate the learning process.</a:t>
            </a:r>
            <a:endParaRPr lang="en-US" b="1" dirty="0">
              <a:solidFill>
                <a:schemeClr val="bg1"/>
              </a:solidFill>
            </a:endParaRPr>
          </a:p>
        </p:txBody>
      </p:sp>
      <p:sp>
        <p:nvSpPr>
          <p:cNvPr id="21" name="TextBox 20"/>
          <p:cNvSpPr txBox="1"/>
          <p:nvPr/>
        </p:nvSpPr>
        <p:spPr>
          <a:xfrm>
            <a:off x="304800" y="1307068"/>
            <a:ext cx="8534400" cy="923330"/>
          </a:xfrm>
          <a:prstGeom prst="rect">
            <a:avLst/>
          </a:prstGeom>
          <a:noFill/>
        </p:spPr>
        <p:txBody>
          <a:bodyPr wrap="square" rtlCol="0">
            <a:spAutoFit/>
          </a:bodyPr>
          <a:lstStyle/>
          <a:p>
            <a:r>
              <a:rPr lang="en-US" b="1" dirty="0" smtClean="0">
                <a:solidFill>
                  <a:schemeClr val="bg1"/>
                </a:solidFill>
              </a:rPr>
              <a:t>Students will be responsible to do much of the preliminary learning at home.   Online materials such as course readings, supplemental readings, and daily lessons will be posted on the school wires site.</a:t>
            </a:r>
            <a:endParaRPr lang="en-US" b="1" dirty="0">
              <a:solidFill>
                <a:schemeClr val="bg1"/>
              </a:solidFill>
            </a:endParaRPr>
          </a:p>
        </p:txBody>
      </p:sp>
      <p:sp>
        <p:nvSpPr>
          <p:cNvPr id="22" name="TextBox 21"/>
          <p:cNvSpPr txBox="1"/>
          <p:nvPr/>
        </p:nvSpPr>
        <p:spPr>
          <a:xfrm>
            <a:off x="304800" y="2362200"/>
            <a:ext cx="8534400" cy="923330"/>
          </a:xfrm>
          <a:prstGeom prst="rect">
            <a:avLst/>
          </a:prstGeom>
          <a:noFill/>
        </p:spPr>
        <p:txBody>
          <a:bodyPr wrap="square" rtlCol="0">
            <a:spAutoFit/>
          </a:bodyPr>
          <a:lstStyle/>
          <a:p>
            <a:r>
              <a:rPr lang="en-US" b="1" dirty="0" smtClean="0">
                <a:solidFill>
                  <a:schemeClr val="bg1"/>
                </a:solidFill>
              </a:rPr>
              <a:t>By the time that students enter the classroom the teacher expects that they have already completed the preliminary activities.  The classroom is where students can expect clarification and enrichment of the material.</a:t>
            </a:r>
            <a:endParaRPr lang="en-US" b="1" dirty="0">
              <a:solidFill>
                <a:schemeClr val="bg1"/>
              </a:solidFill>
            </a:endParaRPr>
          </a:p>
        </p:txBody>
      </p:sp>
      <p:sp>
        <p:nvSpPr>
          <p:cNvPr id="23" name="TextBox 22"/>
          <p:cNvSpPr txBox="1"/>
          <p:nvPr/>
        </p:nvSpPr>
        <p:spPr>
          <a:xfrm>
            <a:off x="304800" y="3496270"/>
            <a:ext cx="8534400" cy="923330"/>
          </a:xfrm>
          <a:prstGeom prst="rect">
            <a:avLst/>
          </a:prstGeom>
          <a:noFill/>
        </p:spPr>
        <p:txBody>
          <a:bodyPr wrap="square" rtlCol="0">
            <a:spAutoFit/>
          </a:bodyPr>
          <a:lstStyle/>
          <a:p>
            <a:r>
              <a:rPr lang="en-US" b="1" dirty="0" smtClean="0">
                <a:solidFill>
                  <a:schemeClr val="bg1"/>
                </a:solidFill>
              </a:rPr>
              <a:t>In clas</a:t>
            </a:r>
            <a:r>
              <a:rPr lang="en-US" b="1" dirty="0" smtClean="0">
                <a:solidFill>
                  <a:schemeClr val="bg1"/>
                </a:solidFill>
              </a:rPr>
              <a:t>s, students can expect to be actively engaged in discussion, debates, simulations, game theory, games, Q and A sessions, and other activities that are designed to supplement the learning experience.</a:t>
            </a:r>
            <a:endParaRPr lang="en-US" b="1" dirty="0">
              <a:solidFill>
                <a:schemeClr val="bg1"/>
              </a:solidFill>
            </a:endParaRPr>
          </a:p>
        </p:txBody>
      </p:sp>
    </p:spTree>
    <p:extLst>
      <p:ext uri="{BB962C8B-B14F-4D97-AF65-F5344CB8AC3E}">
        <p14:creationId xmlns:p14="http://schemas.microsoft.com/office/powerpoint/2010/main" val="139018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A word about models.</a:t>
            </a:r>
            <a:endParaRPr lang="en-US" b="1" dirty="0">
              <a:solidFill>
                <a:schemeClr val="bg1"/>
              </a:solidFill>
            </a:endParaRPr>
          </a:p>
        </p:txBody>
      </p:sp>
      <p:sp>
        <p:nvSpPr>
          <p:cNvPr id="14" name="TextBox 13"/>
          <p:cNvSpPr txBox="1"/>
          <p:nvPr/>
        </p:nvSpPr>
        <p:spPr>
          <a:xfrm>
            <a:off x="304800" y="3544669"/>
            <a:ext cx="8534400" cy="369332"/>
          </a:xfrm>
          <a:prstGeom prst="rect">
            <a:avLst/>
          </a:prstGeom>
          <a:noFill/>
        </p:spPr>
        <p:txBody>
          <a:bodyPr wrap="square" rtlCol="0">
            <a:spAutoFit/>
          </a:bodyPr>
          <a:lstStyle/>
          <a:p>
            <a:endParaRPr lang="en-US" b="1" dirty="0">
              <a:solidFill>
                <a:schemeClr val="bg1"/>
              </a:solidFill>
              <a:cs typeface="Andalus" pitchFamily="18" charset="-78"/>
            </a:endParaRPr>
          </a:p>
        </p:txBody>
      </p:sp>
      <p:sp>
        <p:nvSpPr>
          <p:cNvPr id="9" name="TextBox 8"/>
          <p:cNvSpPr txBox="1"/>
          <p:nvPr/>
        </p:nvSpPr>
        <p:spPr>
          <a:xfrm>
            <a:off x="304800" y="849868"/>
            <a:ext cx="8534400" cy="2862322"/>
          </a:xfrm>
          <a:prstGeom prst="rect">
            <a:avLst/>
          </a:prstGeom>
          <a:noFill/>
        </p:spPr>
        <p:txBody>
          <a:bodyPr wrap="square" rtlCol="0">
            <a:spAutoFit/>
          </a:bodyPr>
          <a:lstStyle/>
          <a:p>
            <a:r>
              <a:rPr lang="en-US" b="1" dirty="0">
                <a:solidFill>
                  <a:schemeClr val="bg1"/>
                </a:solidFill>
              </a:rPr>
              <a:t>In the most general sense, a model is anything used in any way to represent anything else. Some models are physical objects, for instance, a toy model which may be assembled, and may even be made to work like the object it represents. Whereas, a conceptual model is a model made of the composition of concepts, that thus exists only in the mind. Conceptual models are used to help us know, understand, or simulate the subject matter they represent</a:t>
            </a:r>
            <a:r>
              <a:rPr lang="en-US" b="1" dirty="0" smtClean="0">
                <a:solidFill>
                  <a:schemeClr val="bg1"/>
                </a:solidFill>
              </a:rPr>
              <a:t>.</a:t>
            </a:r>
          </a:p>
          <a:p>
            <a:endParaRPr lang="en-US" b="1" dirty="0">
              <a:solidFill>
                <a:schemeClr val="bg1"/>
              </a:solidFill>
            </a:endParaRPr>
          </a:p>
          <a:p>
            <a:endParaRPr lang="en-US" b="1" dirty="0" smtClean="0">
              <a:solidFill>
                <a:schemeClr val="bg1"/>
              </a:solidFill>
            </a:endParaRPr>
          </a:p>
          <a:p>
            <a:r>
              <a:rPr lang="en-US" b="1" dirty="0" smtClean="0">
                <a:solidFill>
                  <a:schemeClr val="bg1"/>
                </a:solidFill>
              </a:rPr>
              <a:t>Almost every simulation, activity, or game in this class is intended to serve as a model.  The purpose of the models is to present a scaled-down version of the real world.</a:t>
            </a:r>
            <a:endParaRPr lang="en-US" b="1" dirty="0">
              <a:solidFill>
                <a:schemeClr val="bg1"/>
              </a:solidFill>
            </a:endParaRPr>
          </a:p>
        </p:txBody>
      </p:sp>
    </p:spTree>
    <p:extLst>
      <p:ext uri="{BB962C8B-B14F-4D97-AF65-F5344CB8AC3E}">
        <p14:creationId xmlns:p14="http://schemas.microsoft.com/office/powerpoint/2010/main" val="2418794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A word about models.</a:t>
            </a:r>
            <a:endParaRPr lang="en-US" b="1" dirty="0">
              <a:solidFill>
                <a:schemeClr val="bg1"/>
              </a:solidFill>
            </a:endParaRPr>
          </a:p>
        </p:txBody>
      </p:sp>
      <p:sp>
        <p:nvSpPr>
          <p:cNvPr id="10" name="TextBox 9"/>
          <p:cNvSpPr txBox="1"/>
          <p:nvPr/>
        </p:nvSpPr>
        <p:spPr>
          <a:xfrm>
            <a:off x="304800" y="914400"/>
            <a:ext cx="8534400" cy="369332"/>
          </a:xfrm>
          <a:prstGeom prst="rect">
            <a:avLst/>
          </a:prstGeom>
          <a:noFill/>
        </p:spPr>
        <p:txBody>
          <a:bodyPr wrap="square" rtlCol="0">
            <a:spAutoFit/>
          </a:bodyPr>
          <a:lstStyle/>
          <a:p>
            <a:r>
              <a:rPr lang="en-US" b="1" dirty="0" smtClean="0">
                <a:solidFill>
                  <a:schemeClr val="bg1"/>
                </a:solidFill>
              </a:rPr>
              <a:t>Which is the better model?</a:t>
            </a:r>
            <a:endParaRPr lang="en-US" b="1" dirty="0">
              <a:solidFill>
                <a:schemeClr val="bg1"/>
              </a:solidFill>
            </a:endParaRPr>
          </a:p>
        </p:txBody>
      </p:sp>
      <p:grpSp>
        <p:nvGrpSpPr>
          <p:cNvPr id="3" name="Group 2"/>
          <p:cNvGrpSpPr/>
          <p:nvPr/>
        </p:nvGrpSpPr>
        <p:grpSpPr>
          <a:xfrm>
            <a:off x="609600" y="1752600"/>
            <a:ext cx="7924800" cy="3200400"/>
            <a:chOff x="609600" y="3544668"/>
            <a:chExt cx="7391400" cy="2005013"/>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544669"/>
              <a:ext cx="3580451" cy="1983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0549" y="3544668"/>
              <a:ext cx="3580451" cy="2005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25267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webyfl.com/ProductImages/paper/ATD_school_black_board_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240268"/>
            <a:ext cx="8534400" cy="369332"/>
          </a:xfrm>
          <a:prstGeom prst="rect">
            <a:avLst/>
          </a:prstGeom>
          <a:noFill/>
        </p:spPr>
        <p:txBody>
          <a:bodyPr wrap="square" rtlCol="0">
            <a:spAutoFit/>
          </a:bodyPr>
          <a:lstStyle/>
          <a:p>
            <a:pPr algn="ctr"/>
            <a:r>
              <a:rPr lang="en-US" b="1" dirty="0" smtClean="0">
                <a:solidFill>
                  <a:schemeClr val="bg1"/>
                </a:solidFill>
              </a:rPr>
              <a:t>A word about models.</a:t>
            </a:r>
            <a:endParaRPr lang="en-US" b="1" dirty="0">
              <a:solidFill>
                <a:schemeClr val="bg1"/>
              </a:solidFill>
            </a:endParaRPr>
          </a:p>
        </p:txBody>
      </p:sp>
      <p:grpSp>
        <p:nvGrpSpPr>
          <p:cNvPr id="3" name="Group 2"/>
          <p:cNvGrpSpPr/>
          <p:nvPr/>
        </p:nvGrpSpPr>
        <p:grpSpPr>
          <a:xfrm>
            <a:off x="609600" y="914400"/>
            <a:ext cx="7924800" cy="2590800"/>
            <a:chOff x="609600" y="3544668"/>
            <a:chExt cx="7391400" cy="2005013"/>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544669"/>
              <a:ext cx="3580451" cy="1983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0549" y="3544668"/>
              <a:ext cx="3580451" cy="2005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 name="TextBox 3"/>
          <p:cNvSpPr txBox="1"/>
          <p:nvPr/>
        </p:nvSpPr>
        <p:spPr>
          <a:xfrm>
            <a:off x="381000" y="3886200"/>
            <a:ext cx="8458200" cy="2031325"/>
          </a:xfrm>
          <a:prstGeom prst="rect">
            <a:avLst/>
          </a:prstGeom>
          <a:noFill/>
        </p:spPr>
        <p:txBody>
          <a:bodyPr wrap="square" rtlCol="0">
            <a:spAutoFit/>
          </a:bodyPr>
          <a:lstStyle/>
          <a:p>
            <a:r>
              <a:rPr lang="en-US" b="1" dirty="0" smtClean="0">
                <a:solidFill>
                  <a:schemeClr val="bg1"/>
                </a:solidFill>
              </a:rPr>
              <a:t>The question is impossible to answer without know the intentions of the simulation or model.</a:t>
            </a:r>
          </a:p>
          <a:p>
            <a:endParaRPr lang="en-US" b="1" dirty="0">
              <a:solidFill>
                <a:schemeClr val="bg1"/>
              </a:solidFill>
            </a:endParaRPr>
          </a:p>
          <a:p>
            <a:r>
              <a:rPr lang="en-US" b="1" dirty="0" smtClean="0">
                <a:solidFill>
                  <a:schemeClr val="bg1"/>
                </a:solidFill>
              </a:rPr>
              <a:t>In the examples above, if the intention is to locate the weapons, the distances, and markings then the model on the left would probably be more helpful.  But what if the intention was to see how the plane would react to cross winds or head winds?  The model on the right may provide better information.</a:t>
            </a:r>
            <a:endParaRPr lang="en-US" b="1" dirty="0">
              <a:solidFill>
                <a:schemeClr val="bg1"/>
              </a:solidFill>
            </a:endParaRPr>
          </a:p>
        </p:txBody>
      </p:sp>
    </p:spTree>
    <p:extLst>
      <p:ext uri="{BB962C8B-B14F-4D97-AF65-F5344CB8AC3E}">
        <p14:creationId xmlns:p14="http://schemas.microsoft.com/office/powerpoint/2010/main" val="1530309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TotalTime>
  <Words>759</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Bucks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CFELTON</dc:creator>
  <cp:lastModifiedBy>FELTON, CHRIS</cp:lastModifiedBy>
  <cp:revision>11</cp:revision>
  <dcterms:created xsi:type="dcterms:W3CDTF">2011-08-29T13:47:33Z</dcterms:created>
  <dcterms:modified xsi:type="dcterms:W3CDTF">2013-08-30T18:52:01Z</dcterms:modified>
</cp:coreProperties>
</file>